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9" r:id="rId3"/>
    <p:sldId id="258" r:id="rId4"/>
    <p:sldId id="260" r:id="rId5"/>
    <p:sldId id="263" r:id="rId6"/>
    <p:sldId id="257" r:id="rId7"/>
    <p:sldId id="265" r:id="rId8"/>
    <p:sldId id="261" r:id="rId9"/>
    <p:sldId id="264" r:id="rId10"/>
    <p:sldId id="266" r:id="rId11"/>
    <p:sldId id="269" r:id="rId12"/>
    <p:sldId id="267" r:id="rId13"/>
    <p:sldId id="268" r:id="rId14"/>
  </p:sldIdLst>
  <p:sldSz cx="9144000" cy="6858000" type="screen4x3"/>
  <p:notesSz cx="6797675" cy="9928225"/>
  <p:custShowLst>
    <p:custShow name="Vlastní prezentace 1" id="0">
      <p:sldLst>
        <p:sld r:id="rId2"/>
      </p:sldLst>
    </p:custShow>
  </p:custShowLst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82750" autoAdjust="0"/>
  </p:normalViewPr>
  <p:slideViewPr>
    <p:cSldViewPr>
      <p:cViewPr>
        <p:scale>
          <a:sx n="90" d="100"/>
          <a:sy n="90" d="100"/>
        </p:scale>
        <p:origin x="-2244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9" y="1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9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CD3C2B3-C177-43E4-B0BF-8320622CDF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83657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9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4874BB-2DFA-4C86-A25E-AB30F72E6178}" type="datetimeFigureOut">
              <a:rPr lang="cs-CZ" smtClean="0"/>
              <a:t>1.10.2012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1" y="4716464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9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E17961-DDD6-4052-95AB-BC9E103590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2411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9536E-8495-4B02-8374-733D96A64BB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2401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1FF68F-3B89-4F63-AD93-98ADEB2702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4131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CC790D-7943-44D4-8130-B44E538F24F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6058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EB445-6D44-4EE5-83A8-B9CBC1FE492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1719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6B03E-BAAF-421C-A742-FD30DE8E26D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1596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85845E-8522-4692-A1E5-B6B0CC6F29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6147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AAECF-C511-44FB-90B5-68E179C562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4665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24632-591C-4F8E-8393-386386D17B9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581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89EC0-4FCF-4B55-BAF2-A13184F857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8642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2B93B4-A0A9-4056-A116-D8786D3C4EF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3845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13503-95D3-4C62-B229-B800C0F96B4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7264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28688"/>
            <a:ext cx="82296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000250"/>
            <a:ext cx="8229600" cy="412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5A81AF6-7AC5-4D0C-BC6A-7CEE0554A6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atrika.uiv.cz/matrika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aplikace.skolaonline.cz/dokumentace/KS/katedra/web/index.html" TargetMode="External"/><Relationship Id="rId2" Type="http://schemas.openxmlformats.org/officeDocument/2006/relationships/hyperlink" Target="https://matrika.uiv.cz/matrikas/HELPY/POKYNY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Sekce%20&#8222;&#352;koln&#237;%20matrika&#8220;%20na%20webu%20M&#352;MT&#8220;" TargetMode="External"/><Relationship Id="rId4" Type="http://schemas.openxmlformats.org/officeDocument/2006/relationships/hyperlink" Target="http://www.skolaonline.cz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alena.tumova@msmt.cz" TargetMode="External"/><Relationship Id="rId7" Type="http://schemas.openxmlformats.org/officeDocument/2006/relationships/hyperlink" Target="mailto:marcela.sedlakova@msmt.cz" TargetMode="External"/><Relationship Id="rId2" Type="http://schemas.openxmlformats.org/officeDocument/2006/relationships/hyperlink" Target="mailto:matrika@msmt.cz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olga.bursikova@msmt.cz" TargetMode="External"/><Relationship Id="rId5" Type="http://schemas.openxmlformats.org/officeDocument/2006/relationships/hyperlink" Target="mailto:jarmila.bejckova@msmt.cz" TargetMode="External"/><Relationship Id="rId4" Type="http://schemas.openxmlformats.org/officeDocument/2006/relationships/hyperlink" Target="mailto:jiri.prouza@msmt.cz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hotline@skolaonline.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79388" y="2852738"/>
            <a:ext cx="8065020" cy="1933575"/>
          </a:xfrm>
        </p:spPr>
        <p:txBody>
          <a:bodyPr/>
          <a:lstStyle/>
          <a:p>
            <a:r>
              <a:rPr lang="cs-CZ" sz="3200" b="1" dirty="0"/>
              <a:t>Jak správně a snadno předat data ze školní matriky…</a:t>
            </a:r>
            <a:endParaRPr lang="cs-CZ" sz="3200" b="1" dirty="0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3635896" y="5517232"/>
            <a:ext cx="3888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Začínáme </a:t>
            </a:r>
            <a:r>
              <a:rPr lang="cs-CZ" sz="2400" dirty="0" smtClean="0"/>
              <a:t>ve 14.00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Předávání dat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 kdy?</a:t>
            </a:r>
          </a:p>
          <a:p>
            <a:pPr lvl="1"/>
            <a:r>
              <a:rPr lang="cs-CZ" dirty="0" smtClean="0"/>
              <a:t>Do 15. října 2012</a:t>
            </a:r>
          </a:p>
          <a:p>
            <a:r>
              <a:rPr lang="cs-CZ" dirty="0"/>
              <a:t>Kam?</a:t>
            </a:r>
            <a:endParaRPr lang="cs-CZ" dirty="0">
              <a:hlinkClick r:id="rId2" tooltip="[Odkaz do nového okna] "/>
            </a:endParaRPr>
          </a:p>
          <a:p>
            <a:pPr lvl="1"/>
            <a:r>
              <a:rPr lang="cs-CZ" b="1" dirty="0" smtClean="0">
                <a:hlinkClick r:id="rId2" tooltip="[Odkaz do nového okna] "/>
              </a:rPr>
              <a:t>https</a:t>
            </a:r>
            <a:r>
              <a:rPr lang="cs-CZ" b="1" dirty="0">
                <a:hlinkClick r:id="rId2" tooltip="[Odkaz do nového okna] "/>
              </a:rPr>
              <a:t>://</a:t>
            </a:r>
            <a:r>
              <a:rPr lang="cs-CZ" b="1" dirty="0" smtClean="0">
                <a:hlinkClick r:id="rId2" tooltip="[Odkaz do nového okna] "/>
              </a:rPr>
              <a:t>matrika.uiv.cz/matrikas</a:t>
            </a:r>
            <a:endParaRPr lang="cs-CZ" dirty="0" smtClean="0"/>
          </a:p>
          <a:p>
            <a:pPr lvl="1"/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253439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Kde dohledat více informací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Informace </a:t>
            </a:r>
            <a:r>
              <a:rPr lang="cs-CZ" dirty="0">
                <a:hlinkClick r:id="rId2"/>
              </a:rPr>
              <a:t>a metodické poznámky k předávání individuálních údajů ze školních </a:t>
            </a:r>
            <a:r>
              <a:rPr lang="cs-CZ" dirty="0" smtClean="0">
                <a:hlinkClick r:id="rId2"/>
              </a:rPr>
              <a:t>matrik</a:t>
            </a:r>
            <a:endParaRPr lang="cs-CZ" dirty="0" smtClean="0"/>
          </a:p>
          <a:p>
            <a:r>
              <a:rPr lang="cs-CZ" dirty="0">
                <a:hlinkClick r:id="rId3"/>
              </a:rPr>
              <a:t>Uživatelská příručka aplikace </a:t>
            </a:r>
            <a:r>
              <a:rPr lang="cs-CZ" dirty="0" smtClean="0">
                <a:hlinkClick r:id="rId3"/>
              </a:rPr>
              <a:t>Katedra</a:t>
            </a:r>
            <a:endParaRPr lang="cs-CZ" dirty="0" smtClean="0"/>
          </a:p>
          <a:p>
            <a:r>
              <a:rPr lang="cs-CZ" dirty="0" smtClean="0">
                <a:hlinkClick r:id="rId4"/>
              </a:rPr>
              <a:t>Portál Školy OnLine</a:t>
            </a:r>
            <a:endParaRPr lang="cs-CZ" dirty="0"/>
          </a:p>
          <a:p>
            <a:r>
              <a:rPr lang="cs-CZ" dirty="0" smtClean="0">
                <a:hlinkClick r:id="rId5" action="ppaction://hlinkfile"/>
              </a:rPr>
              <a:t>Sekce „Školní matrika“ na webu MŠMT“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3330123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Podpora uživatelů - MŠMT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matrika@msmt.cz</a:t>
            </a:r>
            <a:endParaRPr lang="cs-CZ" dirty="0" smtClean="0"/>
          </a:p>
          <a:p>
            <a:endParaRPr lang="cs-CZ" dirty="0" smtClean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7001429"/>
              </p:ext>
            </p:extLst>
          </p:nvPr>
        </p:nvGraphicFramePr>
        <p:xfrm>
          <a:off x="323528" y="2852936"/>
          <a:ext cx="8037576" cy="3355092"/>
        </p:xfrm>
        <a:graphic>
          <a:graphicData uri="http://schemas.openxmlformats.org/drawingml/2006/table">
            <a:tbl>
              <a:tblPr/>
              <a:tblGrid>
                <a:gridCol w="2009394"/>
                <a:gridCol w="2009394"/>
                <a:gridCol w="2009394"/>
                <a:gridCol w="2009394"/>
              </a:tblGrid>
              <a:tr h="297222">
                <a:tc gridSpan="4">
                  <a:txBody>
                    <a:bodyPr/>
                    <a:lstStyle/>
                    <a:p>
                      <a:r>
                        <a:rPr lang="pl-PL" sz="1700" b="1" dirty="0">
                          <a:effectLst/>
                        </a:rPr>
                        <a:t>Kontakty na metodiky sběru dat a zpracovatele dat ze školních matrik:</a:t>
                      </a:r>
                      <a:endParaRPr lang="pl-PL" sz="1700" dirty="0">
                        <a:effectLst/>
                      </a:endParaRPr>
                    </a:p>
                  </a:txBody>
                  <a:tcPr marL="84202" marR="84202" marT="42101" marB="421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21539">
                <a:tc>
                  <a:txBody>
                    <a:bodyPr/>
                    <a:lstStyle/>
                    <a:p>
                      <a:r>
                        <a:rPr lang="cs-CZ" sz="1700" dirty="0"/>
                        <a:t>Ing. Alena Tůmová</a:t>
                      </a:r>
                    </a:p>
                  </a:txBody>
                  <a:tcPr marL="84202" marR="84202" marT="42101" marB="421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224 398 314</a:t>
                      </a:r>
                    </a:p>
                  </a:txBody>
                  <a:tcPr marL="84202" marR="84202" marT="42101" marB="421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700">
                          <a:hlinkClick r:id="rId3"/>
                        </a:rPr>
                        <a:t>alena.tumova@msmt.cz</a:t>
                      </a:r>
                      <a:endParaRPr lang="cs-CZ" sz="1700"/>
                    </a:p>
                  </a:txBody>
                  <a:tcPr marL="84202" marR="84202" marT="42101" marB="421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ZŠ</a:t>
                      </a:r>
                    </a:p>
                  </a:txBody>
                  <a:tcPr marL="84202" marR="84202" marT="42101" marB="421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1539">
                <a:tc>
                  <a:txBody>
                    <a:bodyPr/>
                    <a:lstStyle/>
                    <a:p>
                      <a:r>
                        <a:rPr lang="cs-CZ" sz="1700"/>
                        <a:t>Ing. Jiří Prouza</a:t>
                      </a:r>
                    </a:p>
                  </a:txBody>
                  <a:tcPr marL="84202" marR="84202" marT="42101" marB="421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224 398 461</a:t>
                      </a:r>
                    </a:p>
                  </a:txBody>
                  <a:tcPr marL="84202" marR="84202" marT="42101" marB="421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700">
                          <a:hlinkClick r:id="rId4"/>
                        </a:rPr>
                        <a:t>jiri.prouza@msmt.cz</a:t>
                      </a:r>
                      <a:endParaRPr lang="cs-CZ" sz="1700"/>
                    </a:p>
                  </a:txBody>
                  <a:tcPr marL="84202" marR="84202" marT="42101" marB="421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SŠ, konzervatoře</a:t>
                      </a:r>
                    </a:p>
                  </a:txBody>
                  <a:tcPr marL="84202" marR="84202" marT="42101" marB="421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1539">
                <a:tc>
                  <a:txBody>
                    <a:bodyPr/>
                    <a:lstStyle/>
                    <a:p>
                      <a:r>
                        <a:rPr lang="cs-CZ" sz="1700"/>
                        <a:t>Ing. Jarmila Bejčková</a:t>
                      </a:r>
                    </a:p>
                  </a:txBody>
                  <a:tcPr marL="84202" marR="84202" marT="42101" marB="421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224 398 470</a:t>
                      </a:r>
                    </a:p>
                  </a:txBody>
                  <a:tcPr marL="84202" marR="84202" marT="42101" marB="421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700">
                          <a:hlinkClick r:id="rId5"/>
                        </a:rPr>
                        <a:t>jarmila.bejckova@msmt.cz</a:t>
                      </a:r>
                      <a:endParaRPr lang="cs-CZ" sz="1700"/>
                    </a:p>
                  </a:txBody>
                  <a:tcPr marL="84202" marR="84202" marT="42101" marB="421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VOŠ, uchazeč VOŠ</a:t>
                      </a:r>
                    </a:p>
                  </a:txBody>
                  <a:tcPr marL="84202" marR="84202" marT="42101" marB="421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1539">
                <a:tc>
                  <a:txBody>
                    <a:bodyPr/>
                    <a:lstStyle/>
                    <a:p>
                      <a:r>
                        <a:rPr lang="cs-CZ" sz="1700"/>
                        <a:t>Mgr. Olga Buršíková</a:t>
                      </a:r>
                    </a:p>
                  </a:txBody>
                  <a:tcPr marL="84202" marR="84202" marT="42101" marB="421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224 398 465</a:t>
                      </a:r>
                    </a:p>
                  </a:txBody>
                  <a:tcPr marL="84202" marR="84202" marT="42101" marB="421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700">
                          <a:hlinkClick r:id="rId6"/>
                        </a:rPr>
                        <a:t>olga.bursikova@msmt.cz</a:t>
                      </a:r>
                      <a:r>
                        <a:rPr lang="cs-CZ" sz="1700"/>
                        <a:t> </a:t>
                      </a:r>
                    </a:p>
                  </a:txBody>
                  <a:tcPr marL="84202" marR="84202" marT="42101" marB="421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zpracování výkazu M3</a:t>
                      </a:r>
                    </a:p>
                  </a:txBody>
                  <a:tcPr marL="84202" marR="84202" marT="42101" marB="421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1539">
                <a:tc>
                  <a:txBody>
                    <a:bodyPr/>
                    <a:lstStyle/>
                    <a:p>
                      <a:r>
                        <a:rPr lang="cs-CZ" sz="1700"/>
                        <a:t>Marcela Sedláková</a:t>
                      </a:r>
                    </a:p>
                  </a:txBody>
                  <a:tcPr marL="84202" marR="84202" marT="42101" marB="421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224 398 468</a:t>
                      </a:r>
                    </a:p>
                  </a:txBody>
                  <a:tcPr marL="84202" marR="84202" marT="42101" marB="421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700">
                          <a:hlinkClick r:id="rId7"/>
                        </a:rPr>
                        <a:t>marcela.sedlakova@msmt.cz</a:t>
                      </a:r>
                      <a:endParaRPr lang="cs-CZ" sz="1700"/>
                    </a:p>
                  </a:txBody>
                  <a:tcPr marL="84202" marR="84202" marT="42101" marB="421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700" dirty="0"/>
                        <a:t>zpracování výkazů M8, M9, M10</a:t>
                      </a:r>
                    </a:p>
                  </a:txBody>
                  <a:tcPr marL="84202" marR="84202" marT="42101" marB="421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11415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Podpora uživatelů – Škola OnLine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hotline@skolaonline.cz</a:t>
            </a:r>
            <a:endParaRPr lang="cs-CZ" dirty="0" smtClean="0"/>
          </a:p>
          <a:p>
            <a:r>
              <a:rPr lang="cs-CZ" dirty="0" smtClean="0"/>
              <a:t>378 229 460</a:t>
            </a:r>
          </a:p>
          <a:p>
            <a:endParaRPr lang="cs-CZ" dirty="0"/>
          </a:p>
          <a:p>
            <a:r>
              <a:rPr lang="cs-CZ" dirty="0" smtClean="0"/>
              <a:t>Při chybách zjištěných v aplikaci Matrika provozované MŠMT zasílejte protokol.</a:t>
            </a:r>
          </a:p>
        </p:txBody>
      </p:sp>
    </p:spTree>
    <p:extLst>
      <p:ext uri="{BB962C8B-B14F-4D97-AF65-F5344CB8AC3E}">
        <p14:creationId xmlns:p14="http://schemas.microsoft.com/office/powerpoint/2010/main" val="3180664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Evidence znevýhodnění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Kategorie sociálního znevýhodnění</a:t>
            </a:r>
          </a:p>
          <a:p>
            <a:r>
              <a:rPr lang="cs-CZ" dirty="0" smtClean="0"/>
              <a:t>Kategorie zdravotního znevýhodnění</a:t>
            </a:r>
          </a:p>
          <a:p>
            <a:r>
              <a:rPr lang="cs-CZ" dirty="0" smtClean="0"/>
              <a:t>Asistence</a:t>
            </a:r>
          </a:p>
          <a:p>
            <a:endParaRPr lang="cs-CZ" dirty="0"/>
          </a:p>
          <a:p>
            <a:r>
              <a:rPr lang="cs-CZ" dirty="0" smtClean="0"/>
              <a:t>Povinné pro podzimní sběr dat 2013/2014</a:t>
            </a:r>
          </a:p>
          <a:p>
            <a:r>
              <a:rPr lang="cs-CZ" dirty="0"/>
              <a:t>Bude se předávat od příštího jarního sběru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1318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Vykazování žáků ve střídavé péči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Změna pro „sekundární základní školy“</a:t>
            </a:r>
          </a:p>
          <a:p>
            <a:r>
              <a:rPr lang="cs-CZ" dirty="0" smtClean="0"/>
              <a:t>Nutno specificky nastavit:</a:t>
            </a:r>
          </a:p>
          <a:p>
            <a:pPr lvl="1"/>
            <a:r>
              <a:rPr lang="cs-CZ" dirty="0" smtClean="0"/>
              <a:t>Kód zahájení vzdělávání</a:t>
            </a:r>
            <a:br>
              <a:rPr lang="cs-CZ" dirty="0" smtClean="0"/>
            </a:br>
            <a:r>
              <a:rPr lang="cs-CZ" sz="2000" dirty="0" smtClean="0"/>
              <a:t>Zahájení </a:t>
            </a:r>
            <a:r>
              <a:rPr lang="cs-CZ" sz="2000" dirty="0"/>
              <a:t>souběžného vzdělávání (střídavá péče)</a:t>
            </a:r>
          </a:p>
          <a:p>
            <a:pPr lvl="1"/>
            <a:r>
              <a:rPr lang="cs-CZ" dirty="0" smtClean="0"/>
              <a:t>Kód </a:t>
            </a:r>
            <a:r>
              <a:rPr lang="cs-CZ" dirty="0"/>
              <a:t>ukončení vzdělávání</a:t>
            </a:r>
            <a:br>
              <a:rPr lang="cs-CZ" dirty="0"/>
            </a:br>
            <a:r>
              <a:rPr lang="cs-CZ" sz="2000" dirty="0"/>
              <a:t>Ukončení souběžného vzdělávání (střídavá péče</a:t>
            </a:r>
            <a:r>
              <a:rPr lang="cs-CZ" sz="2000" dirty="0" smtClean="0"/>
              <a:t>)</a:t>
            </a:r>
          </a:p>
          <a:p>
            <a:pPr lvl="1"/>
            <a:r>
              <a:rPr lang="cs-CZ" dirty="0" smtClean="0"/>
              <a:t>Způsob plnění povinné školní docházky </a:t>
            </a:r>
            <a:r>
              <a:rPr lang="cs-CZ" sz="2000" dirty="0" smtClean="0"/>
              <a:t>Souběžné vzdělávání v ZŠ v rámci střídané péče</a:t>
            </a:r>
          </a:p>
        </p:txBody>
      </p:sp>
    </p:spTree>
    <p:extLst>
      <p:ext uri="{BB962C8B-B14F-4D97-AF65-F5344CB8AC3E}">
        <p14:creationId xmlns:p14="http://schemas.microsoft.com/office/powerpoint/2010/main" val="2380023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Evidence maturantů z jiné školy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Předchozí vzdělávání -&gt; Žák/student </a:t>
            </a:r>
            <a:r>
              <a:rPr lang="cs-CZ" dirty="0"/>
              <a:t>ukončil vzdělávání na jiné škole. Zde vykonává pouze maturitní, závěrečnou zkoušku, nebo </a:t>
            </a:r>
            <a:r>
              <a:rPr lang="cs-CZ" dirty="0" smtClean="0"/>
              <a:t>absolutorium</a:t>
            </a:r>
          </a:p>
          <a:p>
            <a:r>
              <a:rPr lang="cs-CZ" dirty="0" smtClean="0"/>
              <a:t>Zjednodušené vykazování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6198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Datum vykonání zkoušky u maturantů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Datum vykonání zkoušky = datum uvedený na vysvědčení</a:t>
            </a:r>
          </a:p>
        </p:txBody>
      </p:sp>
    </p:spTree>
    <p:extLst>
      <p:ext uri="{BB962C8B-B14F-4D97-AF65-F5344CB8AC3E}">
        <p14:creationId xmlns:p14="http://schemas.microsoft.com/office/powerpoint/2010/main" val="710695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Vykazování oborů vzdělání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ZŠ</a:t>
            </a:r>
            <a:r>
              <a:rPr lang="cs-CZ" dirty="0" smtClean="0"/>
              <a:t> (ne speciální) – všichni 7901C01</a:t>
            </a:r>
          </a:p>
          <a:p>
            <a:r>
              <a:rPr lang="cs-CZ" b="1" dirty="0" smtClean="0"/>
              <a:t>SŠ</a:t>
            </a:r>
            <a:r>
              <a:rPr lang="cs-CZ" dirty="0" smtClean="0"/>
              <a:t> – 1. ročníky pouze sedmimístný kód</a:t>
            </a:r>
          </a:p>
          <a:p>
            <a:r>
              <a:rPr lang="cs-CZ" b="1" dirty="0" smtClean="0"/>
              <a:t>KON</a:t>
            </a:r>
            <a:r>
              <a:rPr lang="cs-CZ" dirty="0" smtClean="0"/>
              <a:t> – 1. ročníky pouze kódy s písmenem 		P na 5. místě</a:t>
            </a:r>
          </a:p>
          <a:p>
            <a:r>
              <a:rPr lang="cs-CZ" b="1" dirty="0" smtClean="0"/>
              <a:t>VOŠ</a:t>
            </a:r>
            <a:r>
              <a:rPr lang="cs-CZ" dirty="0" smtClean="0"/>
              <a:t> – všichni sedmimístný kód</a:t>
            </a:r>
          </a:p>
        </p:txBody>
      </p:sp>
    </p:spTree>
    <p:extLst>
      <p:ext uri="{BB962C8B-B14F-4D97-AF65-F5344CB8AC3E}">
        <p14:creationId xmlns:p14="http://schemas.microsoft.com/office/powerpoint/2010/main" val="1770350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Vedení školní matriky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Delegovat zodpovědnost na třídní učitele</a:t>
            </a:r>
          </a:p>
          <a:p>
            <a:r>
              <a:rPr lang="cs-CZ" dirty="0" smtClean="0"/>
              <a:t>Hromadné nastavení</a:t>
            </a:r>
          </a:p>
          <a:p>
            <a:r>
              <a:rPr lang="cs-CZ" dirty="0" smtClean="0"/>
              <a:t>Změna platnosti položek</a:t>
            </a:r>
          </a:p>
          <a:p>
            <a:r>
              <a:rPr lang="cs-CZ" dirty="0" smtClean="0"/>
              <a:t>Kontrolní funkce ve Škole OnLine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8049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Nejčastější chyby v evidenci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Nevyplnění údajů</a:t>
            </a:r>
          </a:p>
          <a:p>
            <a:r>
              <a:rPr lang="cs-CZ" dirty="0" smtClean="0"/>
              <a:t>Chybný </a:t>
            </a:r>
            <a:r>
              <a:rPr lang="cs-CZ" dirty="0"/>
              <a:t>datum u historických údajů</a:t>
            </a:r>
          </a:p>
          <a:p>
            <a:r>
              <a:rPr lang="cs-CZ" dirty="0" smtClean="0"/>
              <a:t>Mazání žáků</a:t>
            </a:r>
          </a:p>
          <a:p>
            <a:r>
              <a:rPr lang="cs-CZ" dirty="0" smtClean="0"/>
              <a:t>Přepisování historických údajů</a:t>
            </a:r>
          </a:p>
          <a:p>
            <a:r>
              <a:rPr lang="cs-CZ" dirty="0" smtClean="0"/>
              <a:t>Chybné obory vzdělání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991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Dohledávání rozdílů ve výkazech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Vizualizace dat ve Škole OnLine</a:t>
            </a:r>
          </a:p>
          <a:p>
            <a:r>
              <a:rPr lang="cs-CZ" dirty="0" smtClean="0"/>
              <a:t>Export dat do Excelu a omezení přes:</a:t>
            </a:r>
          </a:p>
          <a:p>
            <a:pPr lvl="1"/>
            <a:r>
              <a:rPr lang="cs-CZ" dirty="0" smtClean="0"/>
              <a:t>PLAT_KON = rozhodné datum, nebo nevyplněno</a:t>
            </a:r>
          </a:p>
          <a:p>
            <a:pPr lvl="1"/>
            <a:r>
              <a:rPr lang="cs-CZ" dirty="0" smtClean="0"/>
              <a:t>UKONDAT = nevyplněno</a:t>
            </a:r>
          </a:p>
        </p:txBody>
      </p:sp>
    </p:spTree>
    <p:extLst>
      <p:ext uri="{BB962C8B-B14F-4D97-AF65-F5344CB8AC3E}">
        <p14:creationId xmlns:p14="http://schemas.microsoft.com/office/powerpoint/2010/main" val="3373048085"/>
      </p:ext>
    </p:extLst>
  </p:cSld>
  <p:clrMapOvr>
    <a:masterClrMapping/>
  </p:clrMapOvr>
</p:sld>
</file>

<file path=ppt/theme/theme1.xml><?xml version="1.0" encoding="utf-8"?>
<a:theme xmlns:a="http://schemas.openxmlformats.org/drawingml/2006/main" name="SOL_šablona_prezentace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SOL_šablona_prezentace</Template>
  <TotalTime>2909</TotalTime>
  <Words>325</Words>
  <Application>Microsoft Office PowerPoint</Application>
  <PresentationFormat>Předvádění na obrazovce (4:3)</PresentationFormat>
  <Paragraphs>80</Paragraphs>
  <Slides>13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  <vt:variant>
        <vt:lpstr>Vlastní prezentace</vt:lpstr>
      </vt:variant>
      <vt:variant>
        <vt:i4>1</vt:i4>
      </vt:variant>
    </vt:vector>
  </HeadingPairs>
  <TitlesOfParts>
    <vt:vector size="15" baseType="lpstr">
      <vt:lpstr>SOL_šablona_prezentace</vt:lpstr>
      <vt:lpstr>Jak správně a snadno předat data ze školní matriky…</vt:lpstr>
      <vt:lpstr>Evidence znevýhodnění</vt:lpstr>
      <vt:lpstr>Vykazování žáků ve střídavé péči</vt:lpstr>
      <vt:lpstr>Evidence maturantů z jiné školy</vt:lpstr>
      <vt:lpstr>Datum vykonání zkoušky u maturantů</vt:lpstr>
      <vt:lpstr>Vykazování oborů vzdělání</vt:lpstr>
      <vt:lpstr>Vedení školní matriky</vt:lpstr>
      <vt:lpstr>Nejčastější chyby v evidenci</vt:lpstr>
      <vt:lpstr>Dohledávání rozdílů ve výkazech</vt:lpstr>
      <vt:lpstr>Předávání dat</vt:lpstr>
      <vt:lpstr>Kde dohledat více informací</vt:lpstr>
      <vt:lpstr>Podpora uživatelů - MŠMT</vt:lpstr>
      <vt:lpstr>Podpora uživatelů – Škola OnLine</vt:lpstr>
      <vt:lpstr>Vlastní prezentace 1</vt:lpstr>
    </vt:vector>
  </TitlesOfParts>
  <Company>ŠKOLA ONLINE a.s.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ŠKOLA ONLINE VIP Klub – 17. 5. 2011</dc:title>
  <dc:creator>Tomáš Rieger</dc:creator>
  <cp:lastModifiedBy>Tomáš Rieger</cp:lastModifiedBy>
  <cp:revision>57</cp:revision>
  <cp:lastPrinted>2011-06-23T11:11:50Z</cp:lastPrinted>
  <dcterms:created xsi:type="dcterms:W3CDTF">2011-05-11T13:37:55Z</dcterms:created>
  <dcterms:modified xsi:type="dcterms:W3CDTF">2012-10-01T11:26:01Z</dcterms:modified>
</cp:coreProperties>
</file>